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6" r:id="rId2"/>
    <p:sldId id="259" r:id="rId3"/>
    <p:sldId id="276" r:id="rId4"/>
    <p:sldId id="260" r:id="rId5"/>
    <p:sldId id="261" r:id="rId6"/>
    <p:sldId id="262" r:id="rId7"/>
    <p:sldId id="263" r:id="rId8"/>
    <p:sldId id="274" r:id="rId9"/>
    <p:sldId id="264" r:id="rId10"/>
    <p:sldId id="275"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10/24/2018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773159"/>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latin typeface="Arial Narrow"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latin typeface="Arial Narrow"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latin typeface="Arial Narrow"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en-US" b="1" i="0" u="none" strike="noStrike" cap="none" normalizeH="0" baseline="0" dirty="0" err="1" smtClean="0">
                <a:ln>
                  <a:noFill/>
                </a:ln>
                <a:solidFill>
                  <a:srgbClr val="000000"/>
                </a:solidFill>
                <a:effectLst/>
                <a:latin typeface="Arial Narrow" pitchFamily="34" charset="0"/>
                <a:ea typeface="Times New Roman" pitchFamily="18" charset="0"/>
                <a:cs typeface="Arial" pitchFamily="34" charset="0"/>
              </a:rPr>
              <a:t>Benha</a:t>
            </a:r>
            <a:r>
              <a:rPr kumimoji="0" lang="en-US" b="1" i="0" u="none" strike="noStrike" cap="none" normalizeH="0" baseline="0" dirty="0" smtClean="0">
                <a:ln>
                  <a:noFill/>
                </a:ln>
                <a:solidFill>
                  <a:srgbClr val="000000"/>
                </a:solidFill>
                <a:effectLst/>
                <a:latin typeface="Arial Narrow" pitchFamily="34" charset="0"/>
                <a:ea typeface="Times New Roman" pitchFamily="18" charset="0"/>
                <a:cs typeface="Arial" pitchFamily="34" charset="0"/>
              </a:rPr>
              <a:t> University </a:t>
            </a:r>
            <a:endParaRPr kumimoji="0" lang="en-US" sz="10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Narrow" pitchFamily="34" charset="0"/>
                <a:ea typeface="Times New Roman" pitchFamily="18" charset="0"/>
                <a:cs typeface="Arial" pitchFamily="34" charset="0"/>
              </a:rPr>
              <a:t>      Faculty of Science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pitchFamily="34" charset="0"/>
              <a:cs typeface="Arial" pitchFamily="34" charset="0"/>
            </a:endParaRPr>
          </a:p>
        </p:txBody>
      </p:sp>
      <p:pic>
        <p:nvPicPr>
          <p:cNvPr id="1027" name="Picture 15" descr="جامعة بنها"/>
          <p:cNvPicPr>
            <a:picLocks noChangeAspect="1" noChangeArrowheads="1"/>
          </p:cNvPicPr>
          <p:nvPr/>
        </p:nvPicPr>
        <p:blipFill>
          <a:blip r:embed="rId2" cstate="print"/>
          <a:srcRect/>
          <a:stretch>
            <a:fillRect/>
          </a:stretch>
        </p:blipFill>
        <p:spPr bwMode="auto">
          <a:xfrm>
            <a:off x="7310674" y="609600"/>
            <a:ext cx="1234840" cy="762000"/>
          </a:xfrm>
          <a:prstGeom prst="rect">
            <a:avLst/>
          </a:prstGeom>
          <a:noFill/>
        </p:spPr>
      </p:pic>
      <p:sp>
        <p:nvSpPr>
          <p:cNvPr id="8" name="Rectangle 7"/>
          <p:cNvSpPr/>
          <p:nvPr/>
        </p:nvSpPr>
        <p:spPr>
          <a:xfrm>
            <a:off x="-152400" y="1066800"/>
            <a:ext cx="2526654" cy="338554"/>
          </a:xfrm>
          <a:prstGeom prst="rect">
            <a:avLst/>
          </a:prstGeom>
        </p:spPr>
        <p:txBody>
          <a:bodyPr wrap="none">
            <a:spAutoFit/>
          </a:bodyPr>
          <a:lstStyle/>
          <a:p>
            <a:pPr lvl="0" eaLnBrk="0" fontAlgn="base" hangingPunct="0">
              <a:spcBef>
                <a:spcPct val="0"/>
              </a:spcBef>
              <a:spcAft>
                <a:spcPct val="0"/>
              </a:spcAft>
            </a:pPr>
            <a:r>
              <a:rPr lang="en-US" sz="1400" b="1" dirty="0" smtClean="0">
                <a:latin typeface="Arial Narrow" pitchFamily="34" charset="0"/>
                <a:ea typeface="Times New Roman" pitchFamily="18" charset="0"/>
                <a:cs typeface="Arial" pitchFamily="34" charset="0"/>
              </a:rPr>
              <a:t>           </a:t>
            </a:r>
            <a:r>
              <a:rPr lang="en-US" sz="1600" b="1" dirty="0" smtClean="0">
                <a:solidFill>
                  <a:srgbClr val="000000"/>
                </a:solidFill>
                <a:latin typeface="Arial Narrow" pitchFamily="34" charset="0"/>
                <a:ea typeface="Times New Roman" pitchFamily="18" charset="0"/>
                <a:cs typeface="Arial" pitchFamily="34" charset="0"/>
              </a:rPr>
              <a:t>Department of Zoology </a:t>
            </a:r>
            <a:endParaRPr lang="en-US" sz="1400" b="1" dirty="0" smtClean="0">
              <a:solidFill>
                <a:srgbClr val="000000"/>
              </a:solidFill>
              <a:latin typeface="Arial Narrow" pitchFamily="34" charset="0"/>
              <a:ea typeface="Times New Roman" pitchFamily="18" charset="0"/>
              <a:cs typeface="Arial" pitchFamily="34" charset="0"/>
            </a:endParaRPr>
          </a:p>
        </p:txBody>
      </p:sp>
      <p:sp>
        <p:nvSpPr>
          <p:cNvPr id="11" name="TextBox 10"/>
          <p:cNvSpPr txBox="1"/>
          <p:nvPr/>
        </p:nvSpPr>
        <p:spPr>
          <a:xfrm>
            <a:off x="3048000" y="4038600"/>
            <a:ext cx="5410200" cy="1077218"/>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r>
              <a:rPr lang="ar-EG" sz="3200" b="1" cap="all" dirty="0" smtClean="0">
                <a:ln w="0"/>
                <a:effectLst>
                  <a:reflection blurRad="12700" stA="50000" endPos="50000" dist="5000" dir="5400000" sy="-100000" rotWithShape="0"/>
                </a:effectLst>
              </a:rPr>
              <a:t>إعداد :  د. دعاء صبرى إبراهيم</a:t>
            </a:r>
            <a:endParaRPr lang="en-US" sz="3200" b="1" cap="all" dirty="0" smtClean="0">
              <a:ln w="0"/>
              <a:effectLst>
                <a:reflection blurRad="12700" stA="50000" endPos="50000" dist="5000" dir="5400000" sy="-100000" rotWithShape="0"/>
              </a:effectLst>
            </a:endParaRPr>
          </a:p>
          <a:p>
            <a:pPr algn="r" rtl="1"/>
            <a:r>
              <a:rPr lang="ar-EG" sz="3200" b="1" cap="all" dirty="0" smtClean="0">
                <a:ln w="0"/>
                <a:effectLst>
                  <a:reflection blurRad="12700" stA="50000" endPos="50000" dist="5000" dir="5400000" sy="-100000" rotWithShape="0"/>
                </a:effectLst>
              </a:rPr>
              <a:t>مدرس بقسم علم الحيوان</a:t>
            </a:r>
            <a:endParaRPr lang="en-US" sz="3200" b="1" cap="all" dirty="0" smtClean="0">
              <a:ln w="0"/>
              <a:effectLst>
                <a:reflection blurRad="12700" stA="50000" endPos="50000" dist="5000" dir="5400000" sy="-100000" rotWithShape="0"/>
              </a:effectLst>
            </a:endParaRPr>
          </a:p>
        </p:txBody>
      </p:sp>
      <p:sp>
        <p:nvSpPr>
          <p:cNvPr id="13" name="Rectangle 12"/>
          <p:cNvSpPr/>
          <p:nvPr/>
        </p:nvSpPr>
        <p:spPr>
          <a:xfrm>
            <a:off x="304800" y="2362200"/>
            <a:ext cx="8458200" cy="110799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en-US" sz="6600" b="1" cap="all" dirty="0" smtClean="0">
                <a:ln w="0"/>
                <a:effectLst>
                  <a:reflection blurRad="12700" stA="50000" endPos="50000" dist="5000" dir="5400000" sy="-100000" rotWithShape="0"/>
                </a:effectLst>
              </a:rPr>
              <a:t>  </a:t>
            </a:r>
            <a:r>
              <a:rPr lang="ar-EG" sz="6600" b="1" cap="all" dirty="0" smtClean="0">
                <a:ln w="0"/>
                <a:effectLst>
                  <a:reflection blurRad="12700" stA="50000" endPos="50000" dist="5000" dir="5400000" sy="-100000" rotWithShape="0"/>
                </a:effectLst>
              </a:rPr>
              <a:t>   </a:t>
            </a:r>
            <a:r>
              <a:rPr lang="ar-EG" sz="6600" b="1" cap="all" dirty="0" smtClean="0">
                <a:ln w="0"/>
                <a:effectLst>
                  <a:reflection blurRad="12700" stA="50000" endPos="50000" dist="5000" dir="5400000" sy="-100000" rotWithShape="0"/>
                </a:effectLst>
              </a:rPr>
              <a:t>الأوبيليا</a:t>
            </a:r>
            <a:endParaRPr lang="en-US" sz="6600" b="1" cap="all" spc="0" dirty="0">
              <a:ln w="0"/>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4jc7lf.jpg"/>
          <p:cNvPicPr>
            <a:picLocks noChangeAspect="1"/>
          </p:cNvPicPr>
          <p:nvPr/>
        </p:nvPicPr>
        <p:blipFill>
          <a:blip r:embed="rId2" cstate="print"/>
          <a:stretch>
            <a:fillRect/>
          </a:stretch>
        </p:blipFill>
        <p:spPr>
          <a:xfrm>
            <a:off x="0" y="282450"/>
            <a:ext cx="9144000" cy="629309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105400"/>
            <a:ext cx="8610600" cy="523220"/>
          </a:xfrm>
          <a:prstGeom prst="rect">
            <a:avLst/>
          </a:prstGeom>
          <a:solidFill>
            <a:srgbClr val="7030A0"/>
          </a:solidFill>
        </p:spPr>
        <p:style>
          <a:lnRef idx="3">
            <a:schemeClr val="lt1"/>
          </a:lnRef>
          <a:fillRef idx="1">
            <a:schemeClr val="accent6"/>
          </a:fillRef>
          <a:effectRef idx="1">
            <a:schemeClr val="accent6"/>
          </a:effectRef>
          <a:fontRef idx="minor">
            <a:schemeClr val="lt1"/>
          </a:fontRef>
        </p:style>
        <p:txBody>
          <a:bodyPr wrap="square">
            <a:spAutoFit/>
          </a:bodyPr>
          <a:lstStyle/>
          <a:p>
            <a:pPr>
              <a:defRPr/>
            </a:pPr>
            <a:r>
              <a:rPr lang="en-US" sz="2800" b="1" dirty="0"/>
              <a:t>http://</a:t>
            </a:r>
            <a:r>
              <a:rPr lang="en-US" sz="2800" b="1" dirty="0" smtClean="0"/>
              <a:t>www.bu.edu.eg/staff/doaamohamed7-courses</a:t>
            </a:r>
            <a:endParaRPr lang="en-US" sz="2800" b="1" dirty="0"/>
          </a:p>
        </p:txBody>
      </p:sp>
      <p:sp>
        <p:nvSpPr>
          <p:cNvPr id="3" name="TextBox 2"/>
          <p:cNvSpPr txBox="1"/>
          <p:nvPr/>
        </p:nvSpPr>
        <p:spPr>
          <a:xfrm>
            <a:off x="2438400" y="4191000"/>
            <a:ext cx="3505200" cy="584775"/>
          </a:xfrm>
          <a:prstGeom prst="rect">
            <a:avLst/>
          </a:prstGeom>
          <a:solidFill>
            <a:srgbClr val="7030A0"/>
          </a:solidFill>
        </p:spPr>
        <p:style>
          <a:lnRef idx="1">
            <a:schemeClr val="accent6"/>
          </a:lnRef>
          <a:fillRef idx="3">
            <a:schemeClr val="accent6"/>
          </a:fillRef>
          <a:effectRef idx="2">
            <a:schemeClr val="accent6"/>
          </a:effectRef>
          <a:fontRef idx="minor">
            <a:schemeClr val="lt1"/>
          </a:fontRef>
        </p:style>
        <p:txBody>
          <a:bodyPr wrap="square" rtlCol="1">
            <a:spAutoFit/>
          </a:bodyPr>
          <a:lstStyle/>
          <a:p>
            <a:pPr algn="ctr">
              <a:defRPr/>
            </a:pPr>
            <a:r>
              <a:rPr lang="ar-EG" sz="3200" b="1" dirty="0">
                <a:solidFill>
                  <a:schemeClr val="tx1"/>
                </a:solidFill>
              </a:rPr>
              <a:t>لمزيد من المعلومات</a:t>
            </a:r>
            <a:endParaRPr lang="en-US" sz="3200" b="1" dirty="0">
              <a:solidFill>
                <a:schemeClr val="tx1"/>
              </a:solidFill>
            </a:endParaRPr>
          </a:p>
        </p:txBody>
      </p:sp>
      <p:sp>
        <p:nvSpPr>
          <p:cNvPr id="4" name="Rectangle 3"/>
          <p:cNvSpPr/>
          <p:nvPr/>
        </p:nvSpPr>
        <p:spPr>
          <a:xfrm>
            <a:off x="1981200" y="3124200"/>
            <a:ext cx="4800600" cy="609600"/>
          </a:xfrm>
          <a:prstGeom prst="rect">
            <a:avLst/>
          </a:prstGeom>
          <a:solidFill>
            <a:srgbClr val="7030A0"/>
          </a:solidFill>
        </p:spPr>
        <p:style>
          <a:lnRef idx="1">
            <a:schemeClr val="accent2"/>
          </a:lnRef>
          <a:fillRef idx="2">
            <a:schemeClr val="accent2"/>
          </a:fillRef>
          <a:effectRef idx="1">
            <a:schemeClr val="accent2"/>
          </a:effectRef>
          <a:fontRef idx="minor">
            <a:schemeClr val="dk1"/>
          </a:fontRef>
        </p:style>
        <p:txBody>
          <a:bodyPr wrap="none">
            <a:prstTxWarp prst="textCanDown">
              <a:avLst/>
            </a:prstTxWarp>
            <a:spAutoFit/>
          </a:bodyPr>
          <a:lstStyle/>
          <a:p>
            <a:pPr>
              <a:defRPr/>
            </a:pPr>
            <a:r>
              <a:rPr lang="ar-EG" dirty="0">
                <a:solidFill>
                  <a:schemeClr val="bg1"/>
                </a:solidFill>
              </a:rPr>
              <a:t>مع تمنياتي لكم بالنجاح والتوفيق</a:t>
            </a:r>
            <a:endParaRPr lang="en-US" dirty="0">
              <a:solidFill>
                <a:schemeClr val="bg1"/>
              </a:solidFill>
            </a:endParaRPr>
          </a:p>
        </p:txBody>
      </p:sp>
      <p:pic>
        <p:nvPicPr>
          <p:cNvPr id="12293" name="Picture 8" descr="https://encrypted-tbn2.gstatic.com/images?q=tbn:ANd9GcTltZRkJMrGZMA-lh3WIg_4oemO1TEow6SCMe9PPNFUqSoX_a9_"/>
          <p:cNvPicPr>
            <a:picLocks noChangeAspect="1" noChangeArrowheads="1"/>
          </p:cNvPicPr>
          <p:nvPr/>
        </p:nvPicPr>
        <p:blipFill>
          <a:blip r:embed="rId2" cstate="print"/>
          <a:srcRect/>
          <a:stretch>
            <a:fillRect/>
          </a:stretch>
        </p:blipFill>
        <p:spPr bwMode="auto">
          <a:xfrm>
            <a:off x="2362200" y="762000"/>
            <a:ext cx="3962400"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ar-EG" sz="4000" dirty="0" smtClean="0">
                <a:solidFill>
                  <a:schemeClr val="tx1"/>
                </a:solidFill>
              </a:rPr>
              <a:t>الأوبيليا</a:t>
            </a:r>
            <a:endParaRPr lang="ar-EG" sz="3600" dirty="0">
              <a:solidFill>
                <a:schemeClr val="tx1"/>
              </a:solidFill>
            </a:endParaRPr>
          </a:p>
        </p:txBody>
      </p:sp>
      <p:sp>
        <p:nvSpPr>
          <p:cNvPr id="6" name="Content Placeholder 5"/>
          <p:cNvSpPr>
            <a:spLocks noGrp="1"/>
          </p:cNvSpPr>
          <p:nvPr>
            <p:ph sz="half" idx="1"/>
          </p:nvPr>
        </p:nvSpPr>
        <p:spPr/>
        <p:txBody>
          <a:bodyPr>
            <a:normAutofit/>
          </a:bodyPr>
          <a:lstStyle/>
          <a:p>
            <a:pPr algn="just">
              <a:buNone/>
            </a:pPr>
            <a:endParaRPr lang="en-US" dirty="0" smtClean="0"/>
          </a:p>
          <a:p>
            <a:endParaRPr lang="ar-EG" dirty="0"/>
          </a:p>
        </p:txBody>
      </p:sp>
      <p:sp>
        <p:nvSpPr>
          <p:cNvPr id="4" name="Content Placeholder 3"/>
          <p:cNvSpPr>
            <a:spLocks noGrp="1"/>
          </p:cNvSpPr>
          <p:nvPr>
            <p:ph sz="half" idx="2"/>
          </p:nvPr>
        </p:nvSpPr>
        <p:spPr>
          <a:xfrm>
            <a:off x="3352800" y="1524000"/>
            <a:ext cx="5181600" cy="4525963"/>
          </a:xfrm>
        </p:spPr>
        <p:txBody>
          <a:bodyPr>
            <a:noAutofit/>
          </a:bodyPr>
          <a:lstStyle/>
          <a:p>
            <a:pPr>
              <a:buNone/>
            </a:pPr>
            <a:r>
              <a:rPr lang="ar-SA" sz="3200" dirty="0" smtClean="0"/>
              <a:t> </a:t>
            </a:r>
            <a:r>
              <a:rPr lang="ar-EG" sz="3200" b="1" dirty="0" smtClean="0"/>
              <a:t>المملكة </a:t>
            </a:r>
            <a:r>
              <a:rPr lang="ar-EG" sz="3200" b="1" dirty="0" smtClean="0"/>
              <a:t>الحيوانية</a:t>
            </a:r>
          </a:p>
          <a:p>
            <a:pPr>
              <a:buNone/>
            </a:pPr>
            <a:r>
              <a:rPr lang="ar-EG" sz="3200" b="1" dirty="0" smtClean="0"/>
              <a:t>عويلم</a:t>
            </a:r>
            <a:r>
              <a:rPr lang="ar-EG" sz="3200" b="1" dirty="0" smtClean="0"/>
              <a:t>: </a:t>
            </a:r>
            <a:r>
              <a:rPr lang="ar-EG" sz="3200" b="1" dirty="0" smtClean="0"/>
              <a:t>البعديات</a:t>
            </a:r>
          </a:p>
          <a:p>
            <a:pPr>
              <a:buNone/>
            </a:pPr>
            <a:r>
              <a:rPr lang="ar-EG" sz="3200" b="1" dirty="0" smtClean="0"/>
              <a:t>شعبة</a:t>
            </a:r>
            <a:r>
              <a:rPr lang="ar-EG" sz="3200" b="1" dirty="0" smtClean="0"/>
              <a:t>: الجوفمعويات</a:t>
            </a:r>
            <a:endParaRPr lang="en-US" sz="3200" dirty="0" smtClean="0"/>
          </a:p>
          <a:p>
            <a:pPr>
              <a:buNone/>
            </a:pPr>
            <a:r>
              <a:rPr lang="ar-EG" sz="3200" b="1" dirty="0" smtClean="0"/>
              <a:t>طائفة: </a:t>
            </a:r>
            <a:r>
              <a:rPr lang="ar-EG" sz="3200" b="1" dirty="0" smtClean="0"/>
              <a:t>الهدريات</a:t>
            </a:r>
          </a:p>
          <a:p>
            <a:pPr>
              <a:buNone/>
            </a:pPr>
            <a:r>
              <a:rPr lang="ar-EG" sz="3200" b="1" dirty="0" smtClean="0"/>
              <a:t>المثال</a:t>
            </a:r>
            <a:r>
              <a:rPr lang="ar-EG" sz="3200" b="1" dirty="0" smtClean="0"/>
              <a:t>: الأوبيليا</a:t>
            </a:r>
            <a:endParaRPr lang="en-US" sz="3200" dirty="0"/>
          </a:p>
        </p:txBody>
      </p:sp>
      <p:pic>
        <p:nvPicPr>
          <p:cNvPr id="8" name="صورة 6" descr="الأوبيليا.jpg"/>
          <p:cNvPicPr>
            <a:picLocks noChangeAspect="1"/>
          </p:cNvPicPr>
          <p:nvPr/>
        </p:nvPicPr>
        <p:blipFill>
          <a:blip r:embed="rId2" cstate="print"/>
          <a:stretch>
            <a:fillRect/>
          </a:stretch>
        </p:blipFill>
        <p:spPr>
          <a:xfrm>
            <a:off x="95913" y="838200"/>
            <a:ext cx="3256887" cy="561114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ar-EG" sz="4000" dirty="0" smtClean="0">
                <a:solidFill>
                  <a:schemeClr val="tx1"/>
                </a:solidFill>
              </a:rPr>
              <a:t>الأوبيليا</a:t>
            </a:r>
            <a:endParaRPr lang="ar-EG" sz="3600" dirty="0">
              <a:solidFill>
                <a:schemeClr val="tx1"/>
              </a:solidFill>
            </a:endParaRPr>
          </a:p>
        </p:txBody>
      </p:sp>
      <p:sp>
        <p:nvSpPr>
          <p:cNvPr id="6" name="Content Placeholder 5"/>
          <p:cNvSpPr>
            <a:spLocks noGrp="1"/>
          </p:cNvSpPr>
          <p:nvPr>
            <p:ph sz="half" idx="1"/>
          </p:nvPr>
        </p:nvSpPr>
        <p:spPr/>
        <p:txBody>
          <a:bodyPr>
            <a:normAutofit/>
          </a:bodyPr>
          <a:lstStyle/>
          <a:p>
            <a:pPr algn="just">
              <a:buNone/>
            </a:pPr>
            <a:endParaRPr lang="en-US" dirty="0" smtClean="0"/>
          </a:p>
          <a:p>
            <a:endParaRPr lang="ar-EG" dirty="0"/>
          </a:p>
        </p:txBody>
      </p:sp>
      <p:sp>
        <p:nvSpPr>
          <p:cNvPr id="4" name="Content Placeholder 3"/>
          <p:cNvSpPr>
            <a:spLocks noGrp="1"/>
          </p:cNvSpPr>
          <p:nvPr>
            <p:ph sz="half" idx="2"/>
          </p:nvPr>
        </p:nvSpPr>
        <p:spPr>
          <a:xfrm>
            <a:off x="3352800" y="1524000"/>
            <a:ext cx="5181600" cy="4525963"/>
          </a:xfrm>
        </p:spPr>
        <p:txBody>
          <a:bodyPr>
            <a:noAutofit/>
          </a:bodyPr>
          <a:lstStyle/>
          <a:p>
            <a:pPr algn="just">
              <a:buNone/>
            </a:pPr>
            <a:r>
              <a:rPr lang="ar-SA" sz="3200" dirty="0" smtClean="0"/>
              <a:t>الأوبيليا حيوان جوفمعوى بحرى </a:t>
            </a:r>
            <a:r>
              <a:rPr lang="ar-SA" sz="3200" dirty="0" smtClean="0">
                <a:solidFill>
                  <a:srgbClr val="FF0000"/>
                </a:solidFill>
              </a:rPr>
              <a:t>ثنائى الشكل </a:t>
            </a:r>
            <a:r>
              <a:rPr lang="ar-SA" sz="3200" dirty="0" smtClean="0"/>
              <a:t>يوجد في </a:t>
            </a:r>
            <a:r>
              <a:rPr lang="ar-SA" sz="3200" dirty="0" smtClean="0">
                <a:solidFill>
                  <a:srgbClr val="FF0000"/>
                </a:solidFill>
              </a:rPr>
              <a:t>شكل هدرى </a:t>
            </a:r>
            <a:r>
              <a:rPr lang="ar-SA" sz="3200" dirty="0" smtClean="0"/>
              <a:t>جالس يعيش على هيئة مستعمرات ملتصقة بالصخور أو في </a:t>
            </a:r>
            <a:r>
              <a:rPr lang="ar-SA" sz="3200" dirty="0" smtClean="0">
                <a:solidFill>
                  <a:srgbClr val="FF0000"/>
                </a:solidFill>
              </a:rPr>
              <a:t>شكل ميدوزى </a:t>
            </a:r>
            <a:r>
              <a:rPr lang="ar-SA" sz="3200" dirty="0" smtClean="0"/>
              <a:t>وهذا يعيش منفرداً ويسبح حراً ويتكاثر جنسياً ليكون الشكل الهدرى ويتعاقب الشكلان في دورة الحياة فيما يعرف بظاهرة تبادل الأجيال.</a:t>
            </a:r>
            <a:endParaRPr lang="ar-EG" sz="3200" dirty="0" smtClean="0"/>
          </a:p>
          <a:p>
            <a:pPr algn="just">
              <a:buNone/>
            </a:pPr>
            <a:r>
              <a:rPr lang="ar-SA" sz="3200" dirty="0" smtClean="0"/>
              <a:t> </a:t>
            </a:r>
            <a:endParaRPr lang="en-US" sz="3200" dirty="0"/>
          </a:p>
        </p:txBody>
      </p:sp>
      <p:pic>
        <p:nvPicPr>
          <p:cNvPr id="8" name="صورة 6" descr="الأوبيليا.jpg"/>
          <p:cNvPicPr>
            <a:picLocks noChangeAspect="1"/>
          </p:cNvPicPr>
          <p:nvPr/>
        </p:nvPicPr>
        <p:blipFill>
          <a:blip r:embed="rId2" cstate="print"/>
          <a:stretch>
            <a:fillRect/>
          </a:stretch>
        </p:blipFill>
        <p:spPr>
          <a:xfrm>
            <a:off x="95913" y="838200"/>
            <a:ext cx="3256887" cy="561114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pPr algn="r"/>
            <a:r>
              <a:rPr lang="ar-EG" dirty="0" smtClean="0"/>
              <a:t>الشكل الخارجى</a:t>
            </a:r>
            <a:endParaRPr lang="ar-EG" dirty="0"/>
          </a:p>
        </p:txBody>
      </p:sp>
      <p:sp>
        <p:nvSpPr>
          <p:cNvPr id="7" name="Content Placeholder 6"/>
          <p:cNvSpPr>
            <a:spLocks noGrp="1"/>
          </p:cNvSpPr>
          <p:nvPr>
            <p:ph sz="half" idx="2"/>
          </p:nvPr>
        </p:nvSpPr>
        <p:spPr>
          <a:xfrm>
            <a:off x="3886200" y="1143000"/>
            <a:ext cx="4953000" cy="4983163"/>
          </a:xfrm>
        </p:spPr>
        <p:txBody>
          <a:bodyPr/>
          <a:lstStyle/>
          <a:p>
            <a:pPr marL="651510" indent="-514350">
              <a:buFont typeface="+mj-lt"/>
              <a:buAutoNum type="arabicParenR"/>
            </a:pPr>
            <a:r>
              <a:rPr lang="ar-EG" b="1" u="sng" dirty="0" smtClean="0"/>
              <a:t>الشكل الهدرى</a:t>
            </a:r>
            <a:r>
              <a:rPr lang="ar-EG" b="1" dirty="0" smtClean="0"/>
              <a:t>: تتكون مستعمرة الأوبيليا من جزء أفقى متفرع يشبه الجذر يسمى </a:t>
            </a:r>
            <a:r>
              <a:rPr lang="ar-EG" b="1" dirty="0" smtClean="0">
                <a:solidFill>
                  <a:srgbClr val="FF0000"/>
                </a:solidFill>
              </a:rPr>
              <a:t>بالجذر الهدرى </a:t>
            </a:r>
            <a:r>
              <a:rPr lang="ar-EG" b="1" dirty="0" smtClean="0"/>
              <a:t>ويخرج منه أفرع قائمة تسمى </a:t>
            </a:r>
            <a:r>
              <a:rPr lang="ar-EG" b="1" dirty="0" smtClean="0">
                <a:solidFill>
                  <a:srgbClr val="FF0000"/>
                </a:solidFill>
              </a:rPr>
              <a:t>بالسويقة</a:t>
            </a:r>
            <a:r>
              <a:rPr lang="ar-EG" b="1" dirty="0" smtClean="0"/>
              <a:t> </a:t>
            </a:r>
            <a:r>
              <a:rPr lang="ar-EG" b="1" dirty="0" smtClean="0">
                <a:solidFill>
                  <a:srgbClr val="FF0000"/>
                </a:solidFill>
              </a:rPr>
              <a:t>الهدرية </a:t>
            </a:r>
            <a:r>
              <a:rPr lang="ar-EG" b="1" dirty="0" smtClean="0"/>
              <a:t>تحمل أفرعا جانبية بالتبادل على الجانبين وينتهى كل منها بفرد صغير يسمى </a:t>
            </a:r>
            <a:r>
              <a:rPr lang="ar-EG" b="1" dirty="0" smtClean="0">
                <a:solidFill>
                  <a:srgbClr val="FF0000"/>
                </a:solidFill>
              </a:rPr>
              <a:t>بوليب</a:t>
            </a:r>
            <a:r>
              <a:rPr lang="ar-EG" b="1" dirty="0" smtClean="0"/>
              <a:t>. معظمها يشبه الهيدرا و يحمل فتحة فم ولوامس ويختص بجمع الغذاء ويسمى </a:t>
            </a:r>
            <a:r>
              <a:rPr lang="ar-EG" b="1" dirty="0" smtClean="0">
                <a:solidFill>
                  <a:srgbClr val="FF0000"/>
                </a:solidFill>
              </a:rPr>
              <a:t>بالبوليب الغذائى أو الهدر الزهرى</a:t>
            </a:r>
            <a:r>
              <a:rPr lang="ar-EG" b="1" dirty="0" smtClean="0"/>
              <a:t> أما البعض الاخر فلا يوجد عليه فتحة فم أو لوامس ويختص بالكاثر ويسمى </a:t>
            </a:r>
            <a:r>
              <a:rPr lang="ar-EG" b="1" dirty="0" smtClean="0">
                <a:solidFill>
                  <a:srgbClr val="FF0000"/>
                </a:solidFill>
              </a:rPr>
              <a:t>بالعود المولد</a:t>
            </a:r>
            <a:r>
              <a:rPr lang="ar-EG" b="1" dirty="0" smtClean="0"/>
              <a:t>.</a:t>
            </a:r>
            <a:endParaRPr lang="ar-EG" b="1" dirty="0">
              <a:solidFill>
                <a:srgbClr val="FF0000"/>
              </a:solidFill>
            </a:endParaRPr>
          </a:p>
        </p:txBody>
      </p:sp>
      <p:pic>
        <p:nvPicPr>
          <p:cNvPr id="8" name="صورة 6" descr="الأوبيليا.jpg"/>
          <p:cNvPicPr>
            <a:picLocks noGrp="1" noChangeAspect="1"/>
          </p:cNvPicPr>
          <p:nvPr>
            <p:ph sz="half" idx="1"/>
          </p:nvPr>
        </p:nvPicPr>
        <p:blipFill>
          <a:blip r:embed="rId2" cstate="print"/>
          <a:stretch>
            <a:fillRect/>
          </a:stretch>
        </p:blipFill>
        <p:spPr>
          <a:xfrm>
            <a:off x="609600" y="513744"/>
            <a:ext cx="3128234" cy="56124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05200" y="152400"/>
            <a:ext cx="5410200" cy="6705600"/>
          </a:xfrm>
        </p:spPr>
        <p:txBody>
          <a:bodyPr>
            <a:normAutofit fontScale="92500" lnSpcReduction="20000"/>
          </a:bodyPr>
          <a:lstStyle/>
          <a:p>
            <a:r>
              <a:rPr lang="ar-EG" sz="3200" dirty="0" smtClean="0"/>
              <a:t>وكل من الجذر الهدرى والسويقة الهدرية والبوليبات لهم نفس طبقات جدار وتسمى جميعها </a:t>
            </a:r>
            <a:r>
              <a:rPr lang="ar-EG" sz="3200" dirty="0" smtClean="0">
                <a:solidFill>
                  <a:srgbClr val="FF0000"/>
                </a:solidFill>
              </a:rPr>
              <a:t>باللب المشترك</a:t>
            </a:r>
            <a:r>
              <a:rPr lang="ar-EG" sz="3200" dirty="0" smtClean="0"/>
              <a:t>. ويوجد أيضا تجويف يسمى </a:t>
            </a:r>
            <a:r>
              <a:rPr lang="ar-EG" sz="3200" dirty="0" smtClean="0">
                <a:solidFill>
                  <a:srgbClr val="FF0000"/>
                </a:solidFill>
              </a:rPr>
              <a:t>بالجوف المعدى الوعائى</a:t>
            </a:r>
            <a:r>
              <a:rPr lang="ar-EG" sz="3200" dirty="0" smtClean="0"/>
              <a:t>  فى كلا من الجذر الهدرى والسويقة الهدرية والبوليبات. ويفرز الاكتودرم غلافا خارجيا للحماية يسمى </a:t>
            </a:r>
            <a:r>
              <a:rPr lang="ar-EG" sz="3200" dirty="0" smtClean="0">
                <a:solidFill>
                  <a:srgbClr val="FF0000"/>
                </a:solidFill>
              </a:rPr>
              <a:t>حول الساق </a:t>
            </a:r>
            <a:r>
              <a:rPr lang="ar-EG" sz="3200" dirty="0" smtClean="0"/>
              <a:t>وهو يغطى المستعمرة بالكامل.</a:t>
            </a:r>
          </a:p>
          <a:p>
            <a:r>
              <a:rPr lang="ar-SA" sz="3200" b="1" dirty="0" smtClean="0"/>
              <a:t>الهدر الزهرى: </a:t>
            </a:r>
            <a:r>
              <a:rPr lang="ar-SA" sz="3200" dirty="0" smtClean="0"/>
              <a:t>فرد صغير يشبه الهيدرا إلى حد كبير له مخروط فمى بوسطه فتحة الفم يحمل عدداُ كبيراُ من اللوامس</a:t>
            </a:r>
            <a:r>
              <a:rPr lang="ar-EG" sz="3200" dirty="0" smtClean="0"/>
              <a:t> </a:t>
            </a:r>
            <a:r>
              <a:rPr lang="ar-SA" sz="3200" dirty="0" smtClean="0"/>
              <a:t>المصمتة </a:t>
            </a:r>
            <a:r>
              <a:rPr lang="ar-EG" sz="3200" dirty="0" smtClean="0"/>
              <a:t>(24 تقريبا).</a:t>
            </a:r>
            <a:r>
              <a:rPr lang="ar-SA" sz="3200" dirty="0" smtClean="0"/>
              <a:t> ويغلف الهدر الزهرى غلاف هدرى ينكمش الهدر الزهرى بداخله للحماية. وتقوم الهدرات الزهرية بتغذية المستعمرة بطريقة مماثلة لاغتذاء الهيدرا.</a:t>
            </a:r>
            <a:endParaRPr lang="en-US" sz="3200" dirty="0" smtClean="0"/>
          </a:p>
          <a:p>
            <a:endParaRPr lang="ar-EG" dirty="0"/>
          </a:p>
        </p:txBody>
      </p:sp>
      <p:pic>
        <p:nvPicPr>
          <p:cNvPr id="6" name="صورة 6" descr="الأوبيليا.jpg"/>
          <p:cNvPicPr>
            <a:picLocks noGrp="1" noChangeAspect="1"/>
          </p:cNvPicPr>
          <p:nvPr>
            <p:ph sz="half" idx="1"/>
          </p:nvPr>
        </p:nvPicPr>
        <p:blipFill>
          <a:blip r:embed="rId2" cstate="print"/>
          <a:stretch>
            <a:fillRect/>
          </a:stretch>
        </p:blipFill>
        <p:spPr>
          <a:xfrm>
            <a:off x="228600" y="533400"/>
            <a:ext cx="3227882" cy="579119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3810000" y="228600"/>
            <a:ext cx="4876800" cy="6400800"/>
          </a:xfrm>
        </p:spPr>
        <p:txBody>
          <a:bodyPr>
            <a:normAutofit lnSpcReduction="10000"/>
          </a:bodyPr>
          <a:lstStyle/>
          <a:p>
            <a:pPr algn="just"/>
            <a:r>
              <a:rPr lang="ar-SA" sz="2800" b="1" dirty="0" smtClean="0"/>
              <a:t>العود المولد: </a:t>
            </a:r>
            <a:r>
              <a:rPr lang="ar-SA" sz="3200" dirty="0" smtClean="0"/>
              <a:t>وهو عبارة عن هدر زهرى متحور له جسم ممدود وليس له فم أو لوامس وينشأ عند ابط فرع من الساق يحمل هدراُ زهرياُ وهو محاط بغلاف يسمى غلاف المنسل ويختص العود المولد بالتكاثر اللاجنسي حيث تتكون بداخله الميدوزات القرصية التي تنطلق في الماء.</a:t>
            </a:r>
            <a:endParaRPr lang="ar-EG" sz="3200" dirty="0" smtClean="0"/>
          </a:p>
          <a:p>
            <a:pPr algn="just"/>
            <a:r>
              <a:rPr lang="ar-EG" sz="3200" dirty="0" smtClean="0"/>
              <a:t> و</a:t>
            </a:r>
            <a:r>
              <a:rPr lang="ar-SA" sz="3200" dirty="0" smtClean="0"/>
              <a:t>تقوم كل أجزاء المستعمرة بعمليات التنفس والاخراج بالانتشار البسيط كما ولها شبكة عصبية كالهيدرا.</a:t>
            </a:r>
            <a:endParaRPr lang="en-US" sz="3200" dirty="0" smtClean="0"/>
          </a:p>
          <a:p>
            <a:endParaRPr lang="ar-EG" dirty="0"/>
          </a:p>
        </p:txBody>
      </p:sp>
      <p:pic>
        <p:nvPicPr>
          <p:cNvPr id="8" name="صورة 6" descr="الأوبيليا.jpg"/>
          <p:cNvPicPr>
            <a:picLocks noGrp="1" noChangeAspect="1"/>
          </p:cNvPicPr>
          <p:nvPr>
            <p:ph sz="half" idx="1"/>
          </p:nvPr>
        </p:nvPicPr>
        <p:blipFill>
          <a:blip r:embed="rId2" cstate="print"/>
          <a:stretch>
            <a:fillRect/>
          </a:stretch>
        </p:blipFill>
        <p:spPr>
          <a:xfrm>
            <a:off x="304800" y="300968"/>
            <a:ext cx="3399906" cy="60998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a:xfrm>
            <a:off x="4191000" y="381000"/>
            <a:ext cx="4495800" cy="6096000"/>
          </a:xfrm>
        </p:spPr>
        <p:txBody>
          <a:bodyPr>
            <a:normAutofit/>
          </a:bodyPr>
          <a:lstStyle/>
          <a:p>
            <a:pPr algn="just">
              <a:buNone/>
            </a:pPr>
            <a:r>
              <a:rPr lang="ar-EG" sz="2800" b="1" dirty="0" smtClean="0"/>
              <a:t>2)</a:t>
            </a:r>
            <a:r>
              <a:rPr lang="ar-EG" sz="2800" b="1" u="sng" dirty="0" smtClean="0"/>
              <a:t> </a:t>
            </a:r>
            <a:r>
              <a:rPr lang="ar-SA" sz="2800" b="1" u="sng" dirty="0" smtClean="0"/>
              <a:t>الميدوزة</a:t>
            </a:r>
            <a:r>
              <a:rPr lang="ar-SA" sz="2800" dirty="0" smtClean="0"/>
              <a:t>:</a:t>
            </a:r>
            <a:endParaRPr lang="en-US" sz="2800" dirty="0" smtClean="0"/>
          </a:p>
          <a:p>
            <a:pPr algn="just">
              <a:buNone/>
            </a:pPr>
            <a:r>
              <a:rPr lang="ar-SA" sz="2800" dirty="0" smtClean="0"/>
              <a:t>للميدوزة سطح علوى محدب</a:t>
            </a:r>
            <a:r>
              <a:rPr lang="ar-EG" sz="2800" dirty="0" smtClean="0"/>
              <a:t> (ظاهر المظلة)</a:t>
            </a:r>
            <a:r>
              <a:rPr lang="ar-SA" sz="2800" dirty="0" smtClean="0"/>
              <a:t> وآخر سفلى مقع</a:t>
            </a:r>
            <a:r>
              <a:rPr lang="ar-EG" sz="2800" dirty="0" smtClean="0"/>
              <a:t>ر(باطن المظلة)</a:t>
            </a:r>
            <a:r>
              <a:rPr lang="ar-SA" sz="2800" dirty="0" smtClean="0"/>
              <a:t> </a:t>
            </a:r>
            <a:r>
              <a:rPr lang="ar-EG" sz="2800" dirty="0" smtClean="0"/>
              <a:t>و</a:t>
            </a:r>
            <a:r>
              <a:rPr lang="ar-SA" sz="2800" dirty="0" smtClean="0"/>
              <a:t>يتدلى من وسطه مقبض </a:t>
            </a:r>
            <a:r>
              <a:rPr lang="ar-EG" sz="2800" dirty="0" smtClean="0"/>
              <a:t>أجوف </a:t>
            </a:r>
            <a:r>
              <a:rPr lang="ar-SA" sz="2800" dirty="0" smtClean="0"/>
              <a:t>يحمل فتحة الفم التي تؤدى للتجويف المعدى الوعائى</a:t>
            </a:r>
            <a:r>
              <a:rPr lang="ar-EG" sz="2800" dirty="0" smtClean="0"/>
              <a:t> يتفرع منه 4 قنوات شعاعية تتصل بقناة دائرية حول الحافة الخارجية للميدوزة</a:t>
            </a:r>
            <a:r>
              <a:rPr lang="ar-SA" sz="2800" dirty="0" smtClean="0"/>
              <a:t>. </a:t>
            </a:r>
            <a:endParaRPr lang="en-US" sz="2800" dirty="0" smtClean="0"/>
          </a:p>
          <a:p>
            <a:endParaRPr lang="ar-EG" dirty="0"/>
          </a:p>
        </p:txBody>
      </p:sp>
      <p:pic>
        <p:nvPicPr>
          <p:cNvPr id="10" name="Picture 2" descr="الميدوسة"/>
          <p:cNvPicPr>
            <a:picLocks noGrp="1" noChangeAspect="1" noChangeArrowheads="1"/>
          </p:cNvPicPr>
          <p:nvPr>
            <p:ph sz="half" idx="1"/>
          </p:nvPr>
        </p:nvPicPr>
        <p:blipFill>
          <a:blip r:embed="rId2" cstate="print"/>
          <a:srcRect/>
          <a:stretch>
            <a:fillRect/>
          </a:stretch>
        </p:blipFill>
        <p:spPr bwMode="auto">
          <a:xfrm>
            <a:off x="138903" y="457200"/>
            <a:ext cx="3580375" cy="4724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a:xfrm>
            <a:off x="3810000" y="381000"/>
            <a:ext cx="4876800" cy="5943600"/>
          </a:xfrm>
        </p:spPr>
        <p:txBody>
          <a:bodyPr>
            <a:normAutofit/>
          </a:bodyPr>
          <a:lstStyle/>
          <a:p>
            <a:pPr algn="just">
              <a:buNone/>
            </a:pPr>
            <a:r>
              <a:rPr lang="ar-EG" sz="2800" dirty="0" smtClean="0"/>
              <a:t>ويتدلى من الحافة الخارجية للميدوزة</a:t>
            </a:r>
            <a:r>
              <a:rPr lang="ar-SA" sz="2800" dirty="0" smtClean="0"/>
              <a:t> </a:t>
            </a:r>
            <a:r>
              <a:rPr lang="ar-EG" sz="2800" dirty="0" smtClean="0"/>
              <a:t>16 لامسة </a:t>
            </a:r>
            <a:r>
              <a:rPr lang="ar-SA" sz="2800" dirty="0" smtClean="0"/>
              <a:t>وتوجد</a:t>
            </a:r>
            <a:r>
              <a:rPr lang="ar-EG" sz="2800" dirty="0" smtClean="0"/>
              <a:t> عند قاعدة 8 لوامس زوائد حسية تسمى </a:t>
            </a:r>
            <a:r>
              <a:rPr lang="ar-EG" sz="2800" dirty="0" smtClean="0">
                <a:solidFill>
                  <a:srgbClr val="FF0000"/>
                </a:solidFill>
              </a:rPr>
              <a:t>بأكياس التوازن</a:t>
            </a:r>
            <a:r>
              <a:rPr lang="ar-SA" sz="2800" dirty="0" smtClean="0">
                <a:solidFill>
                  <a:srgbClr val="FF0000"/>
                </a:solidFill>
              </a:rPr>
              <a:t> </a:t>
            </a:r>
            <a:r>
              <a:rPr lang="ar-EG" sz="2800" dirty="0" smtClean="0"/>
              <a:t>وتتدلى من الميدوزة </a:t>
            </a:r>
            <a:r>
              <a:rPr lang="ar-SA" sz="2800" dirty="0" smtClean="0"/>
              <a:t>أيضاُ أربعة مناسل (خصيات أو مبايض/ الجنسان منفصلان). </a:t>
            </a:r>
            <a:endParaRPr lang="en-US" sz="2800" dirty="0" smtClean="0"/>
          </a:p>
          <a:p>
            <a:endParaRPr lang="ar-EG" dirty="0"/>
          </a:p>
        </p:txBody>
      </p:sp>
      <p:pic>
        <p:nvPicPr>
          <p:cNvPr id="10" name="Picture 2" descr="الميدوسة"/>
          <p:cNvPicPr>
            <a:picLocks noGrp="1" noChangeAspect="1" noChangeArrowheads="1"/>
          </p:cNvPicPr>
          <p:nvPr>
            <p:ph sz="half" idx="1"/>
          </p:nvPr>
        </p:nvPicPr>
        <p:blipFill>
          <a:blip r:embed="rId2" cstate="print"/>
          <a:srcRect/>
          <a:stretch>
            <a:fillRect/>
          </a:stretch>
        </p:blipFill>
        <p:spPr bwMode="auto">
          <a:xfrm>
            <a:off x="138903" y="457200"/>
            <a:ext cx="3580375" cy="4724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534400" cy="6004560"/>
          </a:xfrm>
        </p:spPr>
        <p:txBody>
          <a:bodyPr/>
          <a:lstStyle/>
          <a:p>
            <a:pPr>
              <a:buNone/>
            </a:pPr>
            <a:r>
              <a:rPr lang="ar-EG" b="1" u="sng" dirty="0" smtClean="0"/>
              <a:t>التكاثر ودورة الحياة</a:t>
            </a:r>
            <a:r>
              <a:rPr lang="ar-EG" dirty="0" smtClean="0"/>
              <a:t>: </a:t>
            </a:r>
          </a:p>
          <a:p>
            <a:pPr algn="just"/>
            <a:r>
              <a:rPr lang="ar-SA" b="1" dirty="0" smtClean="0"/>
              <a:t>التكاثر ال</a:t>
            </a:r>
            <a:r>
              <a:rPr lang="ar-EG" b="1" dirty="0" smtClean="0"/>
              <a:t>لا</a:t>
            </a:r>
            <a:r>
              <a:rPr lang="ar-SA" b="1" dirty="0" smtClean="0"/>
              <a:t>جنسى</a:t>
            </a:r>
            <a:r>
              <a:rPr lang="ar-EG" b="1" dirty="0" smtClean="0"/>
              <a:t>: </a:t>
            </a:r>
            <a:r>
              <a:rPr lang="ar-SA" dirty="0" smtClean="0"/>
              <a:t>ويتم عن طريق </a:t>
            </a:r>
            <a:r>
              <a:rPr lang="ar-EG" dirty="0" smtClean="0"/>
              <a:t>التبرعم فى الشكل الهدرى حيث ينمو كل بوليب فى المستعمرة بالتبرعم. كما تقوم الأعواد المولدة بتكوين الميدوزات بالتبرعم.</a:t>
            </a:r>
          </a:p>
          <a:p>
            <a:pPr algn="just"/>
            <a:r>
              <a:rPr lang="ar-SA" b="1" dirty="0" smtClean="0"/>
              <a:t>التكاثر الجنسى: </a:t>
            </a:r>
            <a:r>
              <a:rPr lang="ar-SA" dirty="0" smtClean="0"/>
              <a:t>ويتم عن طريق الميدوزات وهي منفصلة الجنس وتوجد سابحة في الماء. عند نضوج المناسل تخرج الحيوانات المنوية والبويضات ويتم التلقيح في الماء ويتكون الزايجوت الذي ينمو ويتحول إلى يرقة بلانيولة مهدبة تسبح في الماء لفترة وتثبت على السطوح الصلبة ثم تتحول إلى شكل هدرى ينمو إلى مستعمرة.</a:t>
            </a:r>
            <a:endParaRPr lang="en-US" dirty="0" smtClean="0"/>
          </a:p>
          <a:p>
            <a:pPr algn="just"/>
            <a:r>
              <a:rPr lang="ar-SA" dirty="0" smtClean="0"/>
              <a:t>تتمثل في دورة حياة الأوبيليا ظاهرة تبادل الأجيال ما بين الطور اللاجنسي الذي تمثله المستعمرة والطور الجنسي الذي تمثله الميدوزة ومعناها أن الكائن يتواجد على هيئة طورين أو جيلين مختلفين يتبادلان بانتظام في أثناء دورة الحياة.</a:t>
            </a:r>
            <a:endParaRPr lang="en-US" dirty="0" smtClean="0"/>
          </a:p>
          <a:p>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451</TotalTime>
  <Words>519</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Slide 1</vt:lpstr>
      <vt:lpstr>الأوبيليا</vt:lpstr>
      <vt:lpstr>الأوبيليا</vt:lpstr>
      <vt:lpstr>الشكل الخارجى</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Doaa</dc:creator>
  <cp:lastModifiedBy>pc</cp:lastModifiedBy>
  <cp:revision>48</cp:revision>
  <dcterms:created xsi:type="dcterms:W3CDTF">2006-08-16T00:00:00Z</dcterms:created>
  <dcterms:modified xsi:type="dcterms:W3CDTF">2018-10-24T07:43:03Z</dcterms:modified>
</cp:coreProperties>
</file>